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393633-9E9D-48DB-8F01-284AEFD4A647}">
  <a:tblStyle styleId="{C3393633-9E9D-48DB-8F01-284AEFD4A6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8656cf08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8656cf08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8656cf08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8656cf08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86973c8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86973c8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86973c8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86973c8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86973c82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86973c82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8656cf08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8656cf08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8656cf08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8656cf08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8656cf0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8656cf0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8656cf08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8656cf08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86973c82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86973c82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86973c8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86973c8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86973c8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86973c8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3b4bb4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3b4bb4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accent1"/>
                </a:solidFill>
              </a:rPr>
              <a:t>Industrial Exposure Session: PX4 and ArduPilot – Foundations of Open-Source Autopilot Systems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572000" y="4165450"/>
            <a:ext cx="456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Rohan More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Senior Software Engineer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5091575"/>
            <a:ext cx="9144000" cy="97500"/>
          </a:xfrm>
          <a:prstGeom prst="rect">
            <a:avLst/>
          </a:prstGeom>
          <a:solidFill>
            <a:srgbClr val="80E6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Explaining PX4 and ArduPilot in Layman’s Terms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🔹 The Researcher’s Brain</a:t>
            </a:r>
            <a:endParaRPr b="1" sz="13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PX4 is like a </a:t>
            </a:r>
            <a:r>
              <a:rPr b="1" lang="en-GB" sz="1100">
                <a:solidFill>
                  <a:schemeClr val="dk1"/>
                </a:solidFill>
              </a:rPr>
              <a:t>flexible and modern autopilot system</a:t>
            </a:r>
            <a:r>
              <a:rPr lang="en-GB" sz="1100">
                <a:solidFill>
                  <a:schemeClr val="dk1"/>
                </a:solidFill>
              </a:rPr>
              <a:t> — designed for people who want to </a:t>
            </a:r>
            <a:r>
              <a:rPr b="1" lang="en-GB" sz="1100">
                <a:solidFill>
                  <a:schemeClr val="dk1"/>
                </a:solidFill>
              </a:rPr>
              <a:t>experiment, innovate, and build new types of drones</a:t>
            </a:r>
            <a:r>
              <a:rPr lang="en-GB" sz="1100">
                <a:solidFill>
                  <a:schemeClr val="dk1"/>
                </a:solidFill>
              </a:rPr>
              <a:t>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It’s highly modular</a:t>
            </a:r>
            <a:endParaRPr sz="1100">
              <a:solidFill>
                <a:schemeClr val="dk1"/>
              </a:solidFill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🔹 The Industry Veteran</a:t>
            </a:r>
            <a:endParaRPr b="1" sz="13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ArduPilot is like a </a:t>
            </a:r>
            <a:r>
              <a:rPr b="1" lang="en-GB" sz="1100">
                <a:solidFill>
                  <a:schemeClr val="dk1"/>
                </a:solidFill>
              </a:rPr>
              <a:t>seasoned pilot</a:t>
            </a:r>
            <a:r>
              <a:rPr lang="en-GB" sz="1100">
                <a:solidFill>
                  <a:schemeClr val="dk1"/>
                </a:solidFill>
              </a:rPr>
              <a:t> — it’s older, very experienced, and can handle </a:t>
            </a:r>
            <a:r>
              <a:rPr b="1" lang="en-GB" sz="1100">
                <a:solidFill>
                  <a:schemeClr val="dk1"/>
                </a:solidFill>
              </a:rPr>
              <a:t>many types of vehicles</a:t>
            </a:r>
            <a:r>
              <a:rPr lang="en-GB" sz="1100">
                <a:solidFill>
                  <a:schemeClr val="dk1"/>
                </a:solidFill>
              </a:rPr>
              <a:t>, not just drones.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It’s used in professional and commercial drones that need </a:t>
            </a:r>
            <a:r>
              <a:rPr b="1" lang="en-GB" sz="1100">
                <a:solidFill>
                  <a:schemeClr val="dk1"/>
                </a:solidFill>
              </a:rPr>
              <a:t>reliability and stability</a:t>
            </a:r>
            <a:r>
              <a:rPr lang="en-GB" sz="1100">
                <a:solidFill>
                  <a:schemeClr val="dk1"/>
                </a:solidFill>
              </a:rPr>
              <a:t> more than constant innovation.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Simple Metaphor to End With</a:t>
            </a:r>
            <a:endParaRPr b="1" sz="13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“PX4 and ArduPilot are like the </a:t>
            </a:r>
            <a:r>
              <a:rPr b="1" lang="en-GB" sz="1100">
                <a:solidFill>
                  <a:schemeClr val="dk1"/>
                </a:solidFill>
              </a:rPr>
              <a:t>Android and iOS of drones</a:t>
            </a:r>
            <a:r>
              <a:rPr lang="en-GB" sz="1100">
                <a:solidFill>
                  <a:schemeClr val="dk1"/>
                </a:solidFill>
              </a:rPr>
              <a:t> — both do similar things, but each has its own style, community, and strengths.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PX4 is more open and modular; ArduPilot is more mature and widely used.”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075" y="1127457"/>
            <a:ext cx="697025" cy="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774" y="2127099"/>
            <a:ext cx="760162" cy="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Anatomy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648" y="868450"/>
            <a:ext cx="3122976" cy="4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75" y="2079000"/>
            <a:ext cx="2427390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/>
          <p:nvPr/>
        </p:nvCxnSpPr>
        <p:spPr>
          <a:xfrm rot="10800000">
            <a:off x="4247650" y="2376675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Anatomy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Main Layers: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🧩 </a:t>
            </a:r>
            <a:r>
              <a:rPr b="1" lang="en-GB" sz="800">
                <a:solidFill>
                  <a:schemeClr val="dk1"/>
                </a:solidFill>
              </a:rPr>
              <a:t>HAL (Hardware Abstraction Layer)</a:t>
            </a:r>
            <a:r>
              <a:rPr lang="en-GB" sz="800">
                <a:solidFill>
                  <a:schemeClr val="dk1"/>
                </a:solidFill>
              </a:rPr>
              <a:t> – Connects software to any hardware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⚙️ </a:t>
            </a:r>
            <a:r>
              <a:rPr b="1" lang="en-GB" sz="800">
                <a:solidFill>
                  <a:schemeClr val="dk1"/>
                </a:solidFill>
              </a:rPr>
              <a:t>Drivers &amp; Libraries</a:t>
            </a:r>
            <a:r>
              <a:rPr lang="en-GB" sz="800">
                <a:solidFill>
                  <a:schemeClr val="dk1"/>
                </a:solidFill>
              </a:rPr>
              <a:t> – Sensor interfaces and core functions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🛫 </a:t>
            </a:r>
            <a:r>
              <a:rPr b="1" lang="en-GB" sz="800">
                <a:solidFill>
                  <a:schemeClr val="dk1"/>
                </a:solidFill>
              </a:rPr>
              <a:t>Vehicle Firmware</a:t>
            </a:r>
            <a:r>
              <a:rPr lang="en-GB" sz="800">
                <a:solidFill>
                  <a:schemeClr val="dk1"/>
                </a:solidFill>
              </a:rPr>
              <a:t> – ArduCopter, ArduPlane, ArduRover, etc.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🕹️ </a:t>
            </a:r>
            <a:r>
              <a:rPr b="1" lang="en-GB" sz="800">
                <a:solidFill>
                  <a:schemeClr val="dk1"/>
                </a:solidFill>
              </a:rPr>
              <a:t>Control Loops</a:t>
            </a:r>
            <a:r>
              <a:rPr lang="en-GB" sz="800">
                <a:solidFill>
                  <a:schemeClr val="dk1"/>
                </a:solidFill>
              </a:rPr>
              <a:t> – Stabilize and navigate using PID algorithms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📡 </a:t>
            </a:r>
            <a:r>
              <a:rPr b="1" lang="en-GB" sz="800">
                <a:solidFill>
                  <a:schemeClr val="dk1"/>
                </a:solidFill>
              </a:rPr>
              <a:t>MAVLink Interface</a:t>
            </a:r>
            <a:r>
              <a:rPr lang="en-GB" sz="800">
                <a:solidFill>
                  <a:schemeClr val="dk1"/>
                </a:solidFill>
              </a:rPr>
              <a:t> – Communication with GCS (QGC, Mission Planner)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💾 </a:t>
            </a:r>
            <a:r>
              <a:rPr b="1" lang="en-GB" sz="800">
                <a:solidFill>
                  <a:schemeClr val="dk1"/>
                </a:solidFill>
              </a:rPr>
              <a:t>Parameter &amp; Logging System</a:t>
            </a:r>
            <a:r>
              <a:rPr lang="en-GB" sz="800">
                <a:solidFill>
                  <a:schemeClr val="dk1"/>
                </a:solidFill>
              </a:rPr>
              <a:t> – Save settings and flight data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501" y="384150"/>
            <a:ext cx="4002199" cy="45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It More Intelligent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25" y="2051110"/>
            <a:ext cx="5267701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404" y="3815525"/>
            <a:ext cx="1444562" cy="1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350" y="2441015"/>
            <a:ext cx="100115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244" y="1165525"/>
            <a:ext cx="1310025" cy="92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5"/>
          <p:cNvCxnSpPr>
            <a:endCxn id="162" idx="2"/>
          </p:cNvCxnSpPr>
          <p:nvPr/>
        </p:nvCxnSpPr>
        <p:spPr>
          <a:xfrm rot="10800000">
            <a:off x="6118512" y="3180425"/>
            <a:ext cx="114000" cy="12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5"/>
          <p:cNvCxnSpPr/>
          <p:nvPr/>
        </p:nvCxnSpPr>
        <p:spPr>
          <a:xfrm rot="10800000">
            <a:off x="6687200" y="2779325"/>
            <a:ext cx="720900" cy="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>
            <a:endCxn id="162" idx="0"/>
          </p:cNvCxnSpPr>
          <p:nvPr/>
        </p:nvCxnSpPr>
        <p:spPr>
          <a:xfrm flipH="1">
            <a:off x="6118512" y="1709575"/>
            <a:ext cx="640500" cy="7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5"/>
          <p:cNvSpPr txBox="1"/>
          <p:nvPr/>
        </p:nvSpPr>
        <p:spPr>
          <a:xfrm>
            <a:off x="7858750" y="1799825"/>
            <a:ext cx="1001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Optical Flow Sensor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8071250" y="3364300"/>
            <a:ext cx="1001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RTSP Camera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586725" y="4490100"/>
            <a:ext cx="1001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Lidar 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050" y="2415475"/>
            <a:ext cx="1172923" cy="7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4768" y="3626075"/>
            <a:ext cx="1608600" cy="6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2250" y="1209998"/>
            <a:ext cx="593650" cy="10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>
            <a:endCxn id="169" idx="1"/>
          </p:cNvCxnSpPr>
          <p:nvPr/>
        </p:nvCxnSpPr>
        <p:spPr>
          <a:xfrm flipH="1" rot="10800000">
            <a:off x="2219850" y="1741097"/>
            <a:ext cx="842400" cy="7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4201600" y="1709575"/>
            <a:ext cx="1001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ON Board COM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218750" y="1799825"/>
            <a:ext cx="1001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Flight Controller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Sensor to Mission: The Product Flow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Modular design for rapid integration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Based on open-source autopilot (PX4/ArduPilot)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Scalable for multiple UAV types</a:t>
            </a:r>
            <a:br>
              <a:rPr lang="en-GB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Supports Indian indigenization goals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300" y="1463350"/>
            <a:ext cx="2857925" cy="29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	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Introduction to PX4 and ArduPilot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India Towards </a:t>
            </a:r>
            <a:r>
              <a:rPr lang="en-GB">
                <a:solidFill>
                  <a:schemeClr val="dk1"/>
                </a:solidFill>
              </a:rPr>
              <a:t>Indigenization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System Architecture &amp; 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PX4 vs ArduPilot vs ROS Comparison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Development Setup on Ubuntu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QGroundControl Simulation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Industrial Case Study on GPS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Journey So Far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🎓 </a:t>
            </a:r>
            <a:r>
              <a:rPr b="1" lang="en-GB" sz="800">
                <a:solidFill>
                  <a:schemeClr val="dk1"/>
                </a:solidFill>
              </a:rPr>
              <a:t>Education:</a:t>
            </a:r>
            <a:r>
              <a:rPr lang="en-GB" sz="800">
                <a:solidFill>
                  <a:schemeClr val="dk1"/>
                </a:solidFill>
              </a:rPr>
              <a:t> B.Tech / M.Tech in Mechatronics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🧩 </a:t>
            </a:r>
            <a:r>
              <a:rPr b="1" lang="en-GB" sz="800">
                <a:solidFill>
                  <a:schemeClr val="dk1"/>
                </a:solidFill>
              </a:rPr>
              <a:t>Specialization:</a:t>
            </a:r>
            <a:r>
              <a:rPr lang="en-GB" sz="800">
                <a:solidFill>
                  <a:schemeClr val="dk1"/>
                </a:solidFill>
              </a:rPr>
              <a:t> Embedded systems, UAV autonomy, ROS2, QGC Development, Solution </a:t>
            </a:r>
            <a:r>
              <a:rPr lang="en-GB" sz="800">
                <a:solidFill>
                  <a:schemeClr val="dk1"/>
                </a:solidFill>
              </a:rPr>
              <a:t>Architect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🛠️ </a:t>
            </a:r>
            <a:r>
              <a:rPr b="1" lang="en-GB" sz="800">
                <a:solidFill>
                  <a:schemeClr val="dk1"/>
                </a:solidFill>
              </a:rPr>
              <a:t>Projects:</a:t>
            </a:r>
            <a:br>
              <a:rPr b="1" lang="en-GB" sz="800">
                <a:solidFill>
                  <a:schemeClr val="dk1"/>
                </a:solidFill>
              </a:rPr>
            </a:b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Integrated </a:t>
            </a:r>
            <a:r>
              <a:rPr b="1" lang="en-GB" sz="800">
                <a:solidFill>
                  <a:schemeClr val="dk1"/>
                </a:solidFill>
              </a:rPr>
              <a:t>PX4 and ArduPilot</a:t>
            </a:r>
            <a:r>
              <a:rPr lang="en-GB" sz="800">
                <a:solidFill>
                  <a:schemeClr val="dk1"/>
                </a:solidFill>
              </a:rPr>
              <a:t> on Pixhawk boards for autonomous drone testing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Developed custom </a:t>
            </a:r>
            <a:r>
              <a:rPr b="1" lang="en-GB" sz="800">
                <a:solidFill>
                  <a:schemeClr val="dk1"/>
                </a:solidFill>
              </a:rPr>
              <a:t>offboard control scripts</a:t>
            </a:r>
            <a:r>
              <a:rPr lang="en-GB" sz="800">
                <a:solidFill>
                  <a:schemeClr val="dk1"/>
                </a:solidFill>
              </a:rPr>
              <a:t> using </a:t>
            </a:r>
            <a:r>
              <a:rPr b="1" lang="en-GB" sz="800">
                <a:solidFill>
                  <a:schemeClr val="dk1"/>
                </a:solidFill>
              </a:rPr>
              <a:t>pymavlink and MAVROS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Worked with </a:t>
            </a:r>
            <a:r>
              <a:rPr b="1" lang="en-GB" sz="800">
                <a:solidFill>
                  <a:schemeClr val="dk1"/>
                </a:solidFill>
              </a:rPr>
              <a:t>QGroundControl</a:t>
            </a:r>
            <a:r>
              <a:rPr lang="en-GB" sz="800">
                <a:solidFill>
                  <a:schemeClr val="dk1"/>
                </a:solidFill>
              </a:rPr>
              <a:t> for flight mission setup and SITL testing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Ardupilot Porting on STM32 Boards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🌍 </a:t>
            </a:r>
            <a:r>
              <a:rPr b="1" lang="en-GB" sz="800">
                <a:solidFill>
                  <a:schemeClr val="dk1"/>
                </a:solidFill>
              </a:rPr>
              <a:t>Industry Exposure:</a:t>
            </a:r>
            <a:br>
              <a:rPr b="1" lang="en-GB" sz="800">
                <a:solidFill>
                  <a:schemeClr val="dk1"/>
                </a:solidFill>
              </a:rPr>
            </a:b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Worked on UAV system integration and autopilot customization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Research on </a:t>
            </a:r>
            <a:r>
              <a:rPr b="1" lang="en-GB" sz="800">
                <a:solidFill>
                  <a:schemeClr val="dk1"/>
                </a:solidFill>
              </a:rPr>
              <a:t>encrypted firmware bootloaders</a:t>
            </a:r>
            <a:r>
              <a:rPr lang="en-GB" sz="800">
                <a:solidFill>
                  <a:schemeClr val="dk1"/>
                </a:solidFill>
              </a:rPr>
              <a:t> for secure UAV updates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-GB" sz="800">
                <a:solidFill>
                  <a:schemeClr val="dk1"/>
                </a:solidFill>
              </a:rPr>
              <a:t>Solution Architect </a:t>
            </a:r>
            <a:br>
              <a:rPr lang="en-GB" sz="8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GB" sz="800">
                <a:solidFill>
                  <a:schemeClr val="dk1"/>
                </a:solidFill>
              </a:rPr>
              <a:t>🚀 </a:t>
            </a:r>
            <a:r>
              <a:rPr b="1" lang="en-GB" sz="800">
                <a:solidFill>
                  <a:schemeClr val="dk1"/>
                </a:solidFill>
              </a:rPr>
              <a:t>Current Focus:</a:t>
            </a:r>
            <a:r>
              <a:rPr lang="en-GB" sz="800">
                <a:solidFill>
                  <a:schemeClr val="dk1"/>
                </a:solidFill>
              </a:rPr>
              <a:t> Bridging </a:t>
            </a:r>
            <a:r>
              <a:rPr b="1" lang="en-GB" sz="800">
                <a:solidFill>
                  <a:schemeClr val="dk1"/>
                </a:solidFill>
              </a:rPr>
              <a:t>academic learning</a:t>
            </a:r>
            <a:r>
              <a:rPr lang="en-GB" sz="800">
                <a:solidFill>
                  <a:schemeClr val="dk1"/>
                </a:solidFill>
              </a:rPr>
              <a:t> with </a:t>
            </a:r>
            <a:r>
              <a:rPr b="1" lang="en-GB" sz="800">
                <a:solidFill>
                  <a:schemeClr val="dk1"/>
                </a:solidFill>
              </a:rPr>
              <a:t>industrial UAV practices</a:t>
            </a:r>
            <a:r>
              <a:rPr lang="en-GB" sz="800">
                <a:solidFill>
                  <a:schemeClr val="dk1"/>
                </a:solidFill>
              </a:rPr>
              <a:t> and Solution Architect building for Recent UAV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&amp; Objectives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✈️ </a:t>
            </a:r>
            <a:r>
              <a:rPr i="1" lang="en-GB" sz="1100">
                <a:solidFill>
                  <a:schemeClr val="dk1"/>
                </a:solidFill>
              </a:rPr>
              <a:t>Goal:</a:t>
            </a:r>
            <a:r>
              <a:rPr lang="en-GB" sz="1100">
                <a:solidFill>
                  <a:schemeClr val="dk1"/>
                </a:solidFill>
              </a:rPr>
              <a:t> Understand PX4, ArduPilot, and how to connect with QGroundControl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100">
                <a:solidFill>
                  <a:schemeClr val="dk1"/>
                </a:solidFill>
              </a:rPr>
              <a:t>Outcomes: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23" y="2136323"/>
            <a:ext cx="1752050" cy="7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600" y="2114488"/>
            <a:ext cx="1484025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249" y="3169275"/>
            <a:ext cx="1521200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700" y="1952600"/>
            <a:ext cx="1956225" cy="10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5188" y="3259013"/>
            <a:ext cx="16192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Emerging Industrial Trends in Autonomous Platforms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1535412"/>
            <a:ext cx="2598816" cy="14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824" y="1535399"/>
            <a:ext cx="2700951" cy="15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525" y="1602494"/>
            <a:ext cx="2655575" cy="14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301" y="3199870"/>
            <a:ext cx="3160200" cy="1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5726" y="3092976"/>
            <a:ext cx="2240300" cy="20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844900" y="3368100"/>
            <a:ext cx="24096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🚀 New Directions Beyond Traditional Drones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489475" y="1283075"/>
            <a:ext cx="6429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CCA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4058275" y="1152463"/>
            <a:ext cx="12468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Loitering</a:t>
            </a:r>
            <a:r>
              <a:rPr lang="en-GB" sz="1000">
                <a:solidFill>
                  <a:schemeClr val="dk2"/>
                </a:solidFill>
              </a:rPr>
              <a:t> Munitions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7412475" y="1320775"/>
            <a:ext cx="6429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HAPS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651950" y="4834325"/>
            <a:ext cx="6429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UUV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</a:t>
            </a:r>
            <a:r>
              <a:rPr lang="en-GB"/>
              <a:t> Mesh Network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25" y="1171525"/>
            <a:ext cx="4912851" cy="37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Indigenization in UAV Technology: Building Self-Reliant Drone Ecosystems in India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421275"/>
            <a:ext cx="8520600" cy="31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1155CC"/>
                </a:solidFill>
              </a:rPr>
              <a:t>“By mastering open-source platforms like PX4 and ArduPilot, Indian engineers can </a:t>
            </a:r>
            <a:r>
              <a:rPr b="1" lang="en-GB" sz="1100">
                <a:solidFill>
                  <a:srgbClr val="1155CC"/>
                </a:solidFill>
              </a:rPr>
              <a:t>customize, innovate, and localize</a:t>
            </a:r>
            <a:r>
              <a:rPr lang="en-GB" sz="1100">
                <a:solidFill>
                  <a:srgbClr val="1155CC"/>
                </a:solidFill>
              </a:rPr>
              <a:t> UAV technologies — making India not just a user, but a </a:t>
            </a:r>
            <a:r>
              <a:rPr b="1" lang="en-GB" sz="1100">
                <a:solidFill>
                  <a:srgbClr val="1155CC"/>
                </a:solidFill>
              </a:rPr>
              <a:t>global leader in autonomous systems.</a:t>
            </a:r>
            <a:r>
              <a:rPr lang="en-GB" sz="1100">
                <a:solidFill>
                  <a:srgbClr val="1155CC"/>
                </a:solidFill>
              </a:rPr>
              <a:t>”</a:t>
            </a:r>
            <a:endParaRPr>
              <a:solidFill>
                <a:srgbClr val="1155CC"/>
              </a:solidFill>
            </a:endParaRPr>
          </a:p>
        </p:txBody>
      </p:sp>
      <p:graphicFrame>
        <p:nvGraphicFramePr>
          <p:cNvPr id="109" name="Google Shape;109;p19"/>
          <p:cNvGraphicFramePr/>
          <p:nvPr/>
        </p:nvGraphicFramePr>
        <p:xfrm>
          <a:off x="404775" y="213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{C3393633-9E9D-48DB-8F01-284AEFD4A647}</a:tableStyleId>
              </a:tblPr>
              <a:tblGrid>
                <a:gridCol w="1139875"/>
                <a:gridCol w="2510000"/>
                <a:gridCol w="1830700"/>
              </a:tblGrid>
              <a:tr h="15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Domain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Goal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Indian Opportunity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Flight Controllers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Develop PX4/ArduPilot compatible Indian hardware (Pixhawk alternatives)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HAL, Bharat Electronics, IIT start-ups, Botlab Dynamics, ZeroDrag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Sensors &amp; IMUs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Replace imported GPS, barometers, and IMUs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DRDO labs, MSMEs developing MEMS sensors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6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Communication Modules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Indigenous telemetry, RF, and 4G/5G modules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Local RF design and manufacturing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6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Power Systems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Indian-made Li-ion cells and BMS systems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ISRO, private energy startups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Software &amp; Autonomy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Build AI, computer vision, and PX4/ArduPilot forks in India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Open-source collaboration, academia-industry R&amp;D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825" y="2135272"/>
            <a:ext cx="1149825" cy="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262" y="2134854"/>
            <a:ext cx="1149836" cy="6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0400" y="3036050"/>
            <a:ext cx="2019125" cy="14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14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Drone Basic Components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352" y="645925"/>
            <a:ext cx="3194199" cy="426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20"/>
          <p:cNvGraphicFramePr/>
          <p:nvPr/>
        </p:nvGraphicFramePr>
        <p:xfrm>
          <a:off x="707800" y="72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{C3393633-9E9D-48DB-8F01-284AEFD4A647}</a:tableStyleId>
              </a:tblPr>
              <a:tblGrid>
                <a:gridCol w="994225"/>
                <a:gridCol w="1205025"/>
                <a:gridCol w="1586825"/>
              </a:tblGrid>
              <a:tr h="323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Category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Component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Function (in brief)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4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🛠️ </a:t>
                      </a:r>
                      <a:r>
                        <a:rPr b="1" lang="en-GB" sz="700"/>
                        <a:t>Structure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Frame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Holds all parts together; provides shape and stability.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4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⚙️ </a:t>
                      </a:r>
                      <a:r>
                        <a:rPr b="1" lang="en-GB" sz="700"/>
                        <a:t>Propulsion System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Motors, Propellers, ESCs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Generate thrust and control drone movement.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🔋 </a:t>
                      </a:r>
                      <a:r>
                        <a:rPr b="1" lang="en-GB" sz="700"/>
                        <a:t>Power System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Battery, Power Distribution Board (PDB)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Supplies and distributes electrical power to components.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🧠 </a:t>
                      </a:r>
                      <a:r>
                        <a:rPr b="1" lang="en-GB" sz="700"/>
                        <a:t>Flight Controller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Pixhawk, Cube, Navio2, etc.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The “brain” — processes sensor data and stabilizes flight.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📡 </a:t>
                      </a:r>
                      <a:r>
                        <a:rPr b="1" lang="en-GB" sz="700"/>
                        <a:t>Sensors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IMU, GPS, Compass, Barometer, LiDAR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Provide position, orientation, and environmental data.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📶 </a:t>
                      </a:r>
                      <a:r>
                        <a:rPr b="1" lang="en-GB" sz="700"/>
                        <a:t>Communication System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Radio Receiver, Telemetry Module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Enables control and data exchange between drone and ground.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48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💻 </a:t>
                      </a:r>
                      <a:r>
                        <a:rPr b="1" lang="en-GB" sz="700"/>
                        <a:t>Ground Control Station (GCS)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QGroundControl, Mission Planner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Interface for monitoring, mission planning, and control.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9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🎯 </a:t>
                      </a:r>
                      <a:r>
                        <a:rPr b="1" lang="en-GB" sz="700"/>
                        <a:t>Payload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Camera, Sprayer, Delivery Box, etc.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Mission-specific component for data capture or delivery.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34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🧩 </a:t>
                      </a:r>
                      <a:r>
                        <a:rPr b="1" lang="en-GB" sz="700"/>
                        <a:t>Software Stack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700"/>
                        <a:t>PX4, ArduPilot, MAVLink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Autopilot firmware and communication software.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Selecting a Components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548975" y="126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{C3393633-9E9D-48DB-8F01-284AEFD4A647}</a:tableStyleId>
              </a:tblPr>
              <a:tblGrid>
                <a:gridCol w="1645300"/>
                <a:gridCol w="1998950"/>
                <a:gridCol w="3675000"/>
              </a:tblGrid>
              <a:tr h="343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Factor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Description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Example UAV Type / Application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1️⃣ Altitude Capability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Maximum height the UAV can operate efficiently.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High-Altitude Long-Endurance (HALE)</a:t>
                      </a:r>
                      <a:r>
                        <a:rPr lang="en-GB" sz="600"/>
                        <a:t> drones like </a:t>
                      </a:r>
                      <a:r>
                        <a:rPr i="1" lang="en-GB" sz="600"/>
                        <a:t>Zephyr, HAPS, Heron</a:t>
                      </a:r>
                      <a:r>
                        <a:rPr lang="en-GB" sz="600"/>
                        <a:t> for surveillance or communication relays.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2️⃣ Endurance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Flight duration before battery/fuel exhaustion.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Long-Endurance UAVs</a:t>
                      </a:r>
                      <a:r>
                        <a:rPr lang="en-GB" sz="600"/>
                        <a:t> (e.g., </a:t>
                      </a:r>
                      <a:r>
                        <a:rPr i="1" lang="en-GB" sz="600"/>
                        <a:t>MQ-9 Reaper</a:t>
                      </a:r>
                      <a:r>
                        <a:rPr lang="en-GB" sz="600"/>
                        <a:t>, </a:t>
                      </a:r>
                      <a:r>
                        <a:rPr i="1" lang="en-GB" sz="600"/>
                        <a:t>IdeaForge Netra V4</a:t>
                      </a:r>
                      <a:r>
                        <a:rPr lang="en-GB" sz="600"/>
                        <a:t>) for border patrol or mapping.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3️⃣ Payload Capacity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Weight UAV can carry (camera, sensors, cargo).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Delivery drones, LiDAR survey drones.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4️⃣ Range / Communication Radius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Distance UAV can operate from Ground Control Station.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BVLOS drones</a:t>
                      </a:r>
                      <a:r>
                        <a:rPr lang="en-GB" sz="600"/>
                        <a:t> for delivery or pipeline inspection.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5️⃣ Flight Time &amp; Power Source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Depends on battery, solar, or hybrid power.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Solar UAVs (Zephyr)</a:t>
                      </a:r>
                      <a:r>
                        <a:rPr lang="en-GB" sz="600"/>
                        <a:t> or </a:t>
                      </a:r>
                      <a:r>
                        <a:rPr i="1" lang="en-GB" sz="600"/>
                        <a:t>Hybrid Fuel UAVs (Rustom).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6️⃣ Speed &amp; Agility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Determines suitability for dynamic missions.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Racing drones, tactical strike UAVs.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7️⃣ Stability &amp; Control System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Autopilot performance in windy/complex environments.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PX4/ArduPilot-based drones</a:t>
                      </a:r>
                      <a:r>
                        <a:rPr lang="en-GB" sz="600"/>
                        <a:t> for stable autonomous missions.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8️⃣ Mission Profile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Purpose-specific design (survey, surveillance, delivery).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Mapping drones (DJI Phantom 4 RTK)</a:t>
                      </a:r>
                      <a:r>
                        <a:rPr lang="en-GB" sz="600"/>
                        <a:t> or </a:t>
                      </a:r>
                      <a:r>
                        <a:rPr i="1" lang="en-GB" sz="600"/>
                        <a:t>Agricultural drones (Garuda Kisan).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  <a:tr h="28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9️⃣ Regulatory Compliance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Meets DGCA or FAA rules for flight category.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NPNT-compliant Indian UAVs.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  <a:tr h="3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600"/>
                        <a:t>🔟 Cost and Maintenance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600"/>
                        <a:t>Affects operational scalability and affordability.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600"/>
                        <a:t>Low-cost quadcopters for education/training.</a:t>
                      </a:r>
                      <a:endParaRPr i="1"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